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rawings/drawing1.xml" ContentType="application/vnd.openxmlformats-officedocument.drawingml.chartshapes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drawings/drawing2.xml" ContentType="application/vnd.openxmlformats-officedocument.drawingml.chartshape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260" r:id="rId2"/>
    <p:sldId id="261" r:id="rId3"/>
    <p:sldId id="262" r:id="rId4"/>
    <p:sldId id="256" r:id="rId5"/>
    <p:sldId id="257" r:id="rId6"/>
    <p:sldId id="258" r:id="rId7"/>
  </p:sldIdLst>
  <p:sldSz cx="12192000" cy="6858000"/>
  <p:notesSz cx="6797675" cy="9926638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8" d="100"/>
          <a:sy n="108" d="100"/>
        </p:scale>
        <p:origin x="678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Daten\Roland\Kirche\AG_Energie\Energieverbrauch_StJosef_2004_201x.xlsx" TargetMode="Externa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chartUserShapes" Target="../drawings/drawing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Daten\Roland\Kirche\AG_Energie\Energieverbrauch_StJosef_2004_201x.xlsx" TargetMode="Externa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chartUserShapes" Target="../drawings/drawing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7.9258010118043842E-2"/>
          <c:y val="9.193654446162268E-2"/>
          <c:w val="0.89713322091062397"/>
          <c:h val="0.77483862462397679"/>
        </c:manualLayout>
      </c:layout>
      <c:barChart>
        <c:barDir val="col"/>
        <c:grouping val="clustered"/>
        <c:varyColors val="0"/>
        <c:ser>
          <c:idx val="3"/>
          <c:order val="1"/>
          <c:tx>
            <c:strRef>
              <c:f>'Grafiken für Umweltbericht'!$A$42</c:f>
              <c:strCache>
                <c:ptCount val="1"/>
                <c:pt idx="0">
                  <c:v>Energieverbrauch HGT bereinigt in MWh</c:v>
                </c:pt>
              </c:strCache>
            </c:strRef>
          </c:tx>
          <c:spPr>
            <a:solidFill>
              <a:schemeClr val="accent4"/>
            </a:solidFill>
            <a:ln>
              <a:solidFill>
                <a:srgbClr val="000000"/>
              </a:solidFill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FFFF00"/>
              </a:solidFill>
              <a:ln>
                <a:solidFill>
                  <a:srgbClr val="000000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3B6B-4095-AE1F-E0455316BC0F}"/>
              </c:ext>
            </c:extLst>
          </c:dPt>
          <c:dPt>
            <c:idx val="1"/>
            <c:invertIfNegative val="0"/>
            <c:bubble3D val="0"/>
            <c:spPr>
              <a:solidFill>
                <a:srgbClr val="FFFF00"/>
              </a:solidFill>
              <a:ln>
                <a:solidFill>
                  <a:srgbClr val="000000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3B6B-4095-AE1F-E0455316BC0F}"/>
              </c:ext>
            </c:extLst>
          </c:dPt>
          <c:dPt>
            <c:idx val="2"/>
            <c:invertIfNegative val="0"/>
            <c:bubble3D val="0"/>
            <c:spPr>
              <a:solidFill>
                <a:srgbClr val="FFFF00"/>
              </a:solidFill>
              <a:ln>
                <a:solidFill>
                  <a:srgbClr val="000000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3B6B-4095-AE1F-E0455316BC0F}"/>
              </c:ext>
            </c:extLst>
          </c:dPt>
          <c:dPt>
            <c:idx val="3"/>
            <c:invertIfNegative val="0"/>
            <c:bubble3D val="0"/>
            <c:spPr>
              <a:solidFill>
                <a:srgbClr val="FFFF00"/>
              </a:solidFill>
              <a:ln>
                <a:solidFill>
                  <a:srgbClr val="000000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3B6B-4095-AE1F-E0455316BC0F}"/>
              </c:ext>
            </c:extLst>
          </c:dPt>
          <c:dPt>
            <c:idx val="4"/>
            <c:invertIfNegative val="0"/>
            <c:bubble3D val="0"/>
            <c:spPr>
              <a:solidFill>
                <a:srgbClr val="FFFF00"/>
              </a:solidFill>
              <a:ln>
                <a:solidFill>
                  <a:srgbClr val="000000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3B6B-4095-AE1F-E0455316BC0F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5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fr-F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trendline>
            <c:spPr>
              <a:ln w="19050" cap="rnd">
                <a:solidFill>
                  <a:schemeClr val="accent4"/>
                </a:solidFill>
                <a:prstDash val="sysDot"/>
              </a:ln>
              <a:effectLst/>
            </c:spPr>
            <c:trendlineType val="movingAvg"/>
            <c:period val="3"/>
            <c:dispRSqr val="0"/>
            <c:dispEq val="0"/>
          </c:trendline>
          <c:val>
            <c:numRef>
              <c:f>'Grafiken für Umweltbericht'!$B$42:$P$42</c:f>
              <c:numCache>
                <c:formatCode>0</c:formatCode>
                <c:ptCount val="15"/>
                <c:pt idx="0">
                  <c:v>223.68766647365376</c:v>
                </c:pt>
                <c:pt idx="1">
                  <c:v>243.11428571428573</c:v>
                </c:pt>
                <c:pt idx="2">
                  <c:v>252.67335680751177</c:v>
                </c:pt>
                <c:pt idx="3">
                  <c:v>259.43956442831217</c:v>
                </c:pt>
                <c:pt idx="4">
                  <c:v>256.78474145238766</c:v>
                </c:pt>
                <c:pt idx="5">
                  <c:v>172.0011890606421</c:v>
                </c:pt>
                <c:pt idx="6">
                  <c:v>207.83358237506718</c:v>
                </c:pt>
                <c:pt idx="7">
                  <c:v>181.35748968698522</c:v>
                </c:pt>
                <c:pt idx="8">
                  <c:v>173.91391532349598</c:v>
                </c:pt>
                <c:pt idx="9">
                  <c:v>179.9178201634877</c:v>
                </c:pt>
                <c:pt idx="10">
                  <c:v>178.12173333333334</c:v>
                </c:pt>
                <c:pt idx="11">
                  <c:v>187.20314294348745</c:v>
                </c:pt>
                <c:pt idx="12">
                  <c:v>189.19781105990788</c:v>
                </c:pt>
                <c:pt idx="13">
                  <c:v>186.25691244239636</c:v>
                </c:pt>
                <c:pt idx="14">
                  <c:v>193.19818358741486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3B6B-4095-AE1F-E0455316BC0F}"/>
            </c:ext>
          </c:extLst>
        </c:ser>
        <c:ser>
          <c:idx val="1"/>
          <c:order val="2"/>
          <c:tx>
            <c:strRef>
              <c:f>'Grafiken für Umweltbericht'!$A$48</c:f>
              <c:strCache>
                <c:ptCount val="1"/>
                <c:pt idx="0">
                  <c:v>Veränderung in % gegenüber Durchschnitt 2004-2008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Pt>
            <c:idx val="5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B-3B6B-4095-AE1F-E0455316BC0F}"/>
              </c:ext>
            </c:extLst>
          </c:dPt>
          <c:dPt>
            <c:idx val="6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C-3B6B-4095-AE1F-E0455316BC0F}"/>
              </c:ext>
            </c:extLst>
          </c:dPt>
          <c:dPt>
            <c:idx val="7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D-3B6B-4095-AE1F-E0455316BC0F}"/>
              </c:ext>
            </c:extLst>
          </c:dPt>
          <c:dLbls>
            <c:dLbl>
              <c:idx val="0"/>
              <c:layout>
                <c:manualLayout>
                  <c:x val="3.5601704930222472E-3"/>
                  <c:y val="0.10474323318647308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E-3B6B-4095-AE1F-E0455316BC0F}"/>
                </c:ext>
              </c:extLst>
            </c:dLbl>
            <c:dLbl>
              <c:idx val="1"/>
              <c:layout>
                <c:manualLayout>
                  <c:x val="4.4052863436123144E-3"/>
                  <c:y val="8.660174841915011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3B6B-4095-AE1F-E0455316BC0F}"/>
                </c:ext>
              </c:extLst>
            </c:dLbl>
            <c:dLbl>
              <c:idx val="2"/>
              <c:layout>
                <c:manualLayout>
                  <c:x val="4.4510735717506675E-3"/>
                  <c:y val="-1.7609102249553199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0-3B6B-4095-AE1F-E0455316BC0F}"/>
                </c:ext>
              </c:extLst>
            </c:dLbl>
            <c:dLbl>
              <c:idx val="3"/>
              <c:layout>
                <c:manualLayout>
                  <c:x val="2.24843039994446E-3"/>
                  <c:y val="-7.2267660209631383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1-3B6B-4095-AE1F-E0455316BC0F}"/>
                </c:ext>
              </c:extLst>
            </c:dLbl>
            <c:dLbl>
              <c:idx val="4"/>
              <c:layout>
                <c:manualLayout>
                  <c:x val="2.2484541877458423E-3"/>
                  <c:y val="-1.6384068275491864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2-3B6B-4095-AE1F-E0455316BC0F}"/>
                </c:ext>
              </c:extLst>
            </c:dLbl>
            <c:dLbl>
              <c:idx val="5"/>
              <c:layout>
                <c:manualLayout>
                  <c:x val="3.7016545839258274E-3"/>
                  <c:y val="0.1636566047800725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3B6B-4095-AE1F-E0455316BC0F}"/>
                </c:ext>
              </c:extLst>
            </c:dLbl>
            <c:dLbl>
              <c:idx val="6"/>
              <c:layout>
                <c:manualLayout>
                  <c:x val="4.6614520101286895E-3"/>
                  <c:y val="0.13116142146443788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3B6B-4095-AE1F-E0455316BC0F}"/>
                </c:ext>
              </c:extLst>
            </c:dLbl>
            <c:dLbl>
              <c:idx val="7"/>
              <c:layout>
                <c:manualLayout>
                  <c:x val="2.2484541877460071E-3"/>
                  <c:y val="0.15861555321852375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3B6B-4095-AE1F-E0455316BC0F}"/>
                </c:ext>
              </c:extLst>
            </c:dLbl>
            <c:dLbl>
              <c:idx val="8"/>
              <c:layout>
                <c:manualLayout>
                  <c:x val="2.3400915744562767E-3"/>
                  <c:y val="0.1597167806159723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3-3B6B-4095-AE1F-E0455316BC0F}"/>
                </c:ext>
              </c:extLst>
            </c:dLbl>
            <c:dLbl>
              <c:idx val="9"/>
              <c:layout>
                <c:manualLayout>
                  <c:x val="3.4414131603592796E-3"/>
                  <c:y val="0.15859788513181067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4-3B6B-4095-AE1F-E0455316BC0F}"/>
                </c:ext>
              </c:extLst>
            </c:dLbl>
            <c:dLbl>
              <c:idx val="10"/>
              <c:layout>
                <c:manualLayout>
                  <c:x val="2.2484541877459247E-3"/>
                  <c:y val="0.16275029436119254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5-3B6B-4095-AE1F-E0455316BC0F}"/>
                </c:ext>
              </c:extLst>
            </c:dLbl>
            <c:dLbl>
              <c:idx val="11"/>
              <c:layout>
                <c:manualLayout>
                  <c:x val="4.4969083754916846E-3"/>
                  <c:y val="0.13896788988154501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6-3B6B-4095-AE1F-E0455316BC0F}"/>
                </c:ext>
              </c:extLst>
            </c:dLbl>
            <c:dLbl>
              <c:idx val="12"/>
              <c:layout>
                <c:manualLayout>
                  <c:x val="3.5787748447741975E-3"/>
                  <c:y val="0.14383058524164605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7-3B6B-4095-AE1F-E0455316BC0F}"/>
                </c:ext>
              </c:extLst>
            </c:dLbl>
            <c:dLbl>
              <c:idx val="13"/>
              <c:layout>
                <c:manualLayout>
                  <c:x val="4.4734468764090094E-3"/>
                  <c:y val="0.1481226113304319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8-3B6B-4095-AE1F-E0455316BC0F}"/>
                </c:ext>
              </c:extLst>
            </c:dLbl>
            <c:dLbl>
              <c:idx val="14"/>
              <c:layout>
                <c:manualLayout>
                  <c:x val="1.3761316729681916E-3"/>
                  <c:y val="0.14265337598632269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9-3B6B-4095-AE1F-E0455316BC0F}"/>
                </c:ext>
              </c:extLst>
            </c:dLbl>
            <c:numFmt formatCode="0.0&quot;%&quot;" sourceLinked="0"/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11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fr-F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trendline>
            <c:spPr>
              <a:ln w="19050" cap="rnd">
                <a:solidFill>
                  <a:schemeClr val="accent2"/>
                </a:solidFill>
                <a:prstDash val="sysDot"/>
              </a:ln>
              <a:effectLst/>
            </c:spPr>
            <c:trendlineType val="movingAvg"/>
            <c:period val="3"/>
            <c:dispRSqr val="0"/>
            <c:dispEq val="0"/>
          </c:trendline>
          <c:cat>
            <c:strRef>
              <c:f>'Grafiken für Umweltbericht'!$B$27:$Q$27</c:f>
              <c:strCache>
                <c:ptCount val="16"/>
                <c:pt idx="0">
                  <c:v>2004</c:v>
                </c:pt>
                <c:pt idx="1">
                  <c:v>2005</c:v>
                </c:pt>
                <c:pt idx="2">
                  <c:v>2006</c:v>
                </c:pt>
                <c:pt idx="3">
                  <c:v>2007</c:v>
                </c:pt>
                <c:pt idx="4">
                  <c:v>2008</c:v>
                </c:pt>
                <c:pt idx="5">
                  <c:v>2009</c:v>
                </c:pt>
                <c:pt idx="6">
                  <c:v>2010</c:v>
                </c:pt>
                <c:pt idx="7">
                  <c:v>2011</c:v>
                </c:pt>
                <c:pt idx="8">
                  <c:v>2012</c:v>
                </c:pt>
                <c:pt idx="9">
                  <c:v>2013</c:v>
                </c:pt>
                <c:pt idx="10">
                  <c:v>2014</c:v>
                </c:pt>
                <c:pt idx="11">
                  <c:v>2015</c:v>
                </c:pt>
                <c:pt idx="12">
                  <c:v>2016</c:v>
                </c:pt>
                <c:pt idx="13">
                  <c:v>2017</c:v>
                </c:pt>
                <c:pt idx="14">
                  <c:v>2018</c:v>
                </c:pt>
                <c:pt idx="15">
                  <c:v>Durchschn
2004-2008</c:v>
                </c:pt>
              </c:strCache>
            </c:strRef>
          </c:cat>
          <c:val>
            <c:numRef>
              <c:f>'Grafiken für Umweltbericht'!$B$48:$Q$48</c:f>
              <c:numCache>
                <c:formatCode>0.00</c:formatCode>
                <c:ptCount val="16"/>
                <c:pt idx="0">
                  <c:v>-9.4894650039714463</c:v>
                </c:pt>
                <c:pt idx="1">
                  <c:v>-1.6288899067707376</c:v>
                </c:pt>
                <c:pt idx="2">
                  <c:v>2.2389882483034143</c:v>
                </c:pt>
                <c:pt idx="3">
                  <c:v>4.9767926221756937</c:v>
                </c:pt>
                <c:pt idx="4">
                  <c:v>3.9025740402630333</c:v>
                </c:pt>
                <c:pt idx="5">
                  <c:v>-30.40331687815528</c:v>
                </c:pt>
                <c:pt idx="6">
                  <c:v>-15.90448848853228</c:v>
                </c:pt>
                <c:pt idx="7">
                  <c:v>-26.617485550822195</c:v>
                </c:pt>
                <c:pt idx="8">
                  <c:v>-29.629372207530139</c:v>
                </c:pt>
                <c:pt idx="9">
                  <c:v>-27.200017707572044</c:v>
                </c:pt>
                <c:pt idx="10">
                  <c:v>-27.926766671694025</c:v>
                </c:pt>
                <c:pt idx="11">
                  <c:v>-24.252164243714674</c:v>
                </c:pt>
                <c:pt idx="12">
                  <c:v>-23.445063516156253</c:v>
                </c:pt>
                <c:pt idx="13">
                  <c:v>-24.635036622122726</c:v>
                </c:pt>
                <c:pt idx="14">
                  <c:v>-21.826396455267044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A-3B6B-4095-AE1F-E0455316BC0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284472264"/>
        <c:axId val="284472656"/>
        <c:extLst>
          <c:ext xmlns:c15="http://schemas.microsoft.com/office/drawing/2012/chart" uri="{02D57815-91ED-43cb-92C2-25804820EDAC}">
            <c15:filteredBarSeries>
              <c15:ser>
                <c:idx val="0"/>
                <c:order val="0"/>
                <c:tx>
                  <c:v>Energieverbrauch in MWh</c:v>
                </c:tx>
                <c:spPr>
                  <a:solidFill>
                    <a:schemeClr val="accent1"/>
                  </a:solidFill>
                  <a:ln>
                    <a:noFill/>
                  </a:ln>
                  <a:effectLst/>
                </c:spPr>
                <c:invertIfNegative val="0"/>
                <c:dPt>
                  <c:idx val="5"/>
                  <c:invertIfNegative val="0"/>
                  <c:bubble3D val="0"/>
                  <c:extLst>
                    <c:ext xmlns:c16="http://schemas.microsoft.com/office/drawing/2014/chart" uri="{C3380CC4-5D6E-409C-BE32-E72D297353CC}">
                      <c16:uniqueId val="{0000001B-3B6B-4095-AE1F-E0455316BC0F}"/>
                    </c:ext>
                  </c:extLst>
                </c:dPt>
                <c:dPt>
                  <c:idx val="6"/>
                  <c:invertIfNegative val="0"/>
                  <c:bubble3D val="0"/>
                  <c:extLst>
                    <c:ext xmlns:c16="http://schemas.microsoft.com/office/drawing/2014/chart" uri="{C3380CC4-5D6E-409C-BE32-E72D297353CC}">
                      <c16:uniqueId val="{0000001C-3B6B-4095-AE1F-E0455316BC0F}"/>
                    </c:ext>
                  </c:extLst>
                </c:dPt>
                <c:dPt>
                  <c:idx val="7"/>
                  <c:invertIfNegative val="0"/>
                  <c:bubble3D val="0"/>
                  <c:extLst>
                    <c:ext xmlns:c16="http://schemas.microsoft.com/office/drawing/2014/chart" uri="{C3380CC4-5D6E-409C-BE32-E72D297353CC}">
                      <c16:uniqueId val="{0000001D-3B6B-4095-AE1F-E0455316BC0F}"/>
                    </c:ext>
                  </c:extLst>
                </c:dPt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-5400000" spcFirstLastPara="1" vertOverflow="ellipsis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fr-FR"/>
                    </a:p>
                  </c:txPr>
                  <c:dLblPos val="outEnd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>
                    <c:ext uri="{CE6537A1-D6FC-4f65-9D91-7224C49458BB}">
                      <c15:showLeaderLines val="0"/>
                    </c:ext>
                  </c:extLst>
                </c:dLbls>
                <c:trendline>
                  <c:spPr>
                    <a:ln w="19050" cap="rnd">
                      <a:solidFill>
                        <a:schemeClr val="accent1"/>
                      </a:solidFill>
                      <a:prstDash val="sysDot"/>
                    </a:ln>
                    <a:effectLst/>
                  </c:spPr>
                  <c:trendlineType val="movingAvg"/>
                  <c:period val="3"/>
                  <c:dispRSqr val="0"/>
                  <c:dispEq val="0"/>
                </c:trendline>
                <c:cat>
                  <c:strRef>
                    <c:extLst>
                      <c:ext uri="{02D57815-91ED-43cb-92C2-25804820EDAC}">
                        <c15:formulaRef>
                          <c15:sqref>'Grafiken für Umweltbericht'!$B$27:$Q$27</c15:sqref>
                        </c15:formulaRef>
                      </c:ext>
                    </c:extLst>
                    <c:strCache>
                      <c:ptCount val="16"/>
                      <c:pt idx="0">
                        <c:v>2004</c:v>
                      </c:pt>
                      <c:pt idx="1">
                        <c:v>2005</c:v>
                      </c:pt>
                      <c:pt idx="2">
                        <c:v>2006</c:v>
                      </c:pt>
                      <c:pt idx="3">
                        <c:v>2007</c:v>
                      </c:pt>
                      <c:pt idx="4">
                        <c:v>2008</c:v>
                      </c:pt>
                      <c:pt idx="5">
                        <c:v>2009</c:v>
                      </c:pt>
                      <c:pt idx="6">
                        <c:v>2010</c:v>
                      </c:pt>
                      <c:pt idx="7">
                        <c:v>2011</c:v>
                      </c:pt>
                      <c:pt idx="8">
                        <c:v>2012</c:v>
                      </c:pt>
                      <c:pt idx="9">
                        <c:v>2013</c:v>
                      </c:pt>
                      <c:pt idx="10">
                        <c:v>2014</c:v>
                      </c:pt>
                      <c:pt idx="11">
                        <c:v>2015</c:v>
                      </c:pt>
                      <c:pt idx="12">
                        <c:v>2016</c:v>
                      </c:pt>
                      <c:pt idx="13">
                        <c:v>2017</c:v>
                      </c:pt>
                      <c:pt idx="14">
                        <c:v>2018</c:v>
                      </c:pt>
                      <c:pt idx="15">
                        <c:v>Durchschn
2004-2008</c:v>
                      </c:pt>
                    </c:strCache>
                  </c:strRef>
                </c:cat>
                <c:val>
                  <c:numRef>
                    <c:extLst>
                      <c:ext uri="{02D57815-91ED-43cb-92C2-25804820EDAC}">
                        <c15:formulaRef>
                          <c15:sqref>'Grafiken für Umweltbericht'!$B$40:$Q$40</c15:sqref>
                        </c15:formulaRef>
                      </c:ext>
                    </c:extLst>
                    <c:numCache>
                      <c:formatCode>0</c:formatCode>
                      <c:ptCount val="16"/>
                      <c:pt idx="0">
                        <c:v>227</c:v>
                      </c:pt>
                      <c:pt idx="1">
                        <c:v>264</c:v>
                      </c:pt>
                      <c:pt idx="2">
                        <c:v>253</c:v>
                      </c:pt>
                      <c:pt idx="3">
                        <c:v>252</c:v>
                      </c:pt>
                      <c:pt idx="4">
                        <c:v>267</c:v>
                      </c:pt>
                      <c:pt idx="5">
                        <c:v>170</c:v>
                      </c:pt>
                      <c:pt idx="6">
                        <c:v>227.27599999999998</c:v>
                      </c:pt>
                      <c:pt idx="7">
                        <c:v>161.71700000000004</c:v>
                      </c:pt>
                      <c:pt idx="8">
                        <c:v>180.06599999999997</c:v>
                      </c:pt>
                      <c:pt idx="9">
                        <c:v>194</c:v>
                      </c:pt>
                      <c:pt idx="10">
                        <c:v>157</c:v>
                      </c:pt>
                      <c:pt idx="11">
                        <c:v>182</c:v>
                      </c:pt>
                      <c:pt idx="12">
                        <c:v>193</c:v>
                      </c:pt>
                      <c:pt idx="13">
                        <c:v>190</c:v>
                      </c:pt>
                      <c:pt idx="14">
                        <c:v>175</c:v>
                      </c:pt>
                      <c:pt idx="15" formatCode="0.0">
                        <c:v>252.6</c:v>
                      </c:pt>
                    </c:numCache>
                  </c:numRef>
                </c:val>
                <c:extLst>
                  <c:ext xmlns:c16="http://schemas.microsoft.com/office/drawing/2014/chart" uri="{C3380CC4-5D6E-409C-BE32-E72D297353CC}">
                    <c16:uniqueId val="{0000001E-3B6B-4095-AE1F-E0455316BC0F}"/>
                  </c:ext>
                </c:extLst>
              </c15:ser>
            </c15:filteredBarSeries>
            <c15:filteredBarSeries>
              <c15:ser>
                <c:idx val="2"/>
                <c:order val="3"/>
                <c:tx>
                  <c:v>Reduktion in % gegenüber Durchschnitt 2004-2008 mit berücksichtigung Heizgradtage</c:v>
                </c:tx>
                <c:spPr>
                  <a:solidFill>
                    <a:schemeClr val="accent3"/>
                  </a:solidFill>
                  <a:ln>
                    <a:noFill/>
                  </a:ln>
                  <a:effectLst/>
                </c:spPr>
                <c:invertIfNegative val="0"/>
                <c:dPt>
                  <c:idx val="5"/>
                  <c:invertIfNegative val="0"/>
                  <c:bubble3D val="0"/>
                  <c:extLst xmlns:c15="http://schemas.microsoft.com/office/drawing/2012/chart">
                    <c:ext xmlns:c16="http://schemas.microsoft.com/office/drawing/2014/chart" uri="{C3380CC4-5D6E-409C-BE32-E72D297353CC}">
                      <c16:uniqueId val="{0000001F-3B6B-4095-AE1F-E0455316BC0F}"/>
                    </c:ext>
                  </c:extLst>
                </c:dPt>
                <c:dPt>
                  <c:idx val="6"/>
                  <c:invertIfNegative val="0"/>
                  <c:bubble3D val="0"/>
                  <c:extLst xmlns:c15="http://schemas.microsoft.com/office/drawing/2012/chart">
                    <c:ext xmlns:c16="http://schemas.microsoft.com/office/drawing/2014/chart" uri="{C3380CC4-5D6E-409C-BE32-E72D297353CC}">
                      <c16:uniqueId val="{00000020-3B6B-4095-AE1F-E0455316BC0F}"/>
                    </c:ext>
                  </c:extLst>
                </c:dPt>
                <c:dPt>
                  <c:idx val="7"/>
                  <c:invertIfNegative val="0"/>
                  <c:bubble3D val="0"/>
                  <c:extLst xmlns:c15="http://schemas.microsoft.com/office/drawing/2012/chart">
                    <c:ext xmlns:c16="http://schemas.microsoft.com/office/drawing/2014/chart" uri="{C3380CC4-5D6E-409C-BE32-E72D297353CC}">
                      <c16:uniqueId val="{00000021-3B6B-4095-AE1F-E0455316BC0F}"/>
                    </c:ext>
                  </c:extLst>
                </c:dPt>
                <c:dLbls>
                  <c:dLbl>
                    <c:idx val="0"/>
                    <c:layout>
                      <c:manualLayout>
                        <c:x val="5.0174166677731894E-3"/>
                        <c:y val="-4.4746733488465435E-4"/>
                      </c:manualLayout>
                    </c:layout>
                    <c:dLblPos val="outEnd"/>
                    <c:showLegendKey val="0"/>
                    <c:showVal val="1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/>
                      <c:ext xmlns:c16="http://schemas.microsoft.com/office/drawing/2014/chart" uri="{C3380CC4-5D6E-409C-BE32-E72D297353CC}">
                        <c16:uniqueId val="{00000022-3B6B-4095-AE1F-E0455316BC0F}"/>
                      </c:ext>
                    </c:extLst>
                  </c:dLbl>
                  <c:dLbl>
                    <c:idx val="1"/>
                    <c:layout>
                      <c:manualLayout>
                        <c:x val="9.8891264224349497E-3"/>
                        <c:y val="8.2201114473691828E-2"/>
                      </c:manualLayout>
                    </c:layout>
                    <c:dLblPos val="outEnd"/>
                    <c:showLegendKey val="0"/>
                    <c:showVal val="1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/>
                      <c:ext xmlns:c16="http://schemas.microsoft.com/office/drawing/2014/chart" uri="{C3380CC4-5D6E-409C-BE32-E72D297353CC}">
                        <c16:uniqueId val="{00000023-3B6B-4095-AE1F-E0455316BC0F}"/>
                      </c:ext>
                    </c:extLst>
                  </c:dLbl>
                  <c:dLbl>
                    <c:idx val="2"/>
                    <c:layout>
                      <c:manualLayout>
                        <c:x val="6.7453625632377329E-3"/>
                        <c:y val="-2.1744099249495205E-2"/>
                      </c:manualLayout>
                    </c:layout>
                    <c:dLblPos val="outEnd"/>
                    <c:showLegendKey val="0"/>
                    <c:showVal val="1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/>
                      <c:ext xmlns:c16="http://schemas.microsoft.com/office/drawing/2014/chart" uri="{C3380CC4-5D6E-409C-BE32-E72D297353CC}">
                        <c16:uniqueId val="{00000024-3B6B-4095-AE1F-E0455316BC0F}"/>
                      </c:ext>
                    </c:extLst>
                  </c:dLbl>
                  <c:dLbl>
                    <c:idx val="3"/>
                    <c:layout>
                      <c:manualLayout>
                        <c:x val="1.1242270938729624E-2"/>
                        <c:y val="-2.1744099249495056E-2"/>
                      </c:manualLayout>
                    </c:layout>
                    <c:dLblPos val="outEnd"/>
                    <c:showLegendKey val="0"/>
                    <c:showVal val="1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/>
                      <c:ext xmlns:c16="http://schemas.microsoft.com/office/drawing/2014/chart" uri="{C3380CC4-5D6E-409C-BE32-E72D297353CC}">
                        <c16:uniqueId val="{00000025-3B6B-4095-AE1F-E0455316BC0F}"/>
                      </c:ext>
                    </c:extLst>
                  </c:dLbl>
                  <c:dLbl>
                    <c:idx val="4"/>
                    <c:layout>
                      <c:manualLayout>
                        <c:x val="1.1242270938729624E-2"/>
                        <c:y val="-2.5826773729179239E-2"/>
                      </c:manualLayout>
                    </c:layout>
                    <c:dLblPos val="outEnd"/>
                    <c:showLegendKey val="0"/>
                    <c:showVal val="1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/>
                      <c:ext xmlns:c16="http://schemas.microsoft.com/office/drawing/2014/chart" uri="{C3380CC4-5D6E-409C-BE32-E72D297353CC}">
                        <c16:uniqueId val="{00000026-3B6B-4095-AE1F-E0455316BC0F}"/>
                      </c:ext>
                    </c:extLst>
                  </c:dLbl>
                  <c:dLbl>
                    <c:idx val="5"/>
                    <c:layout>
                      <c:manualLayout>
                        <c:x val="6.328955929412702E-3"/>
                        <c:y val="0.14783364290935885"/>
                      </c:manualLayout>
                    </c:layout>
                    <c:dLblPos val="outEnd"/>
                    <c:showLegendKey val="0"/>
                    <c:showVal val="1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/>
                      <c:ext xmlns:c16="http://schemas.microsoft.com/office/drawing/2014/chart" uri="{C3380CC4-5D6E-409C-BE32-E72D297353CC}">
                        <c16:uniqueId val="{0000001F-3B6B-4095-AE1F-E0455316BC0F}"/>
                      </c:ext>
                    </c:extLst>
                  </c:dLbl>
                  <c:dLbl>
                    <c:idx val="6"/>
                    <c:layout>
                      <c:manualLayout>
                        <c:x val="6.141643761646152E-3"/>
                        <c:y val="0.13399273911115869"/>
                      </c:manualLayout>
                    </c:layout>
                    <c:dLblPos val="outEnd"/>
                    <c:showLegendKey val="0"/>
                    <c:showVal val="1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/>
                      <c:ext xmlns:c16="http://schemas.microsoft.com/office/drawing/2014/chart" uri="{C3380CC4-5D6E-409C-BE32-E72D297353CC}">
                        <c16:uniqueId val="{00000020-3B6B-4095-AE1F-E0455316BC0F}"/>
                      </c:ext>
                    </c:extLst>
                  </c:dLbl>
                  <c:dLbl>
                    <c:idx val="7"/>
                    <c:layout>
                      <c:manualLayout>
                        <c:x val="5.3922180469430378E-3"/>
                        <c:y val="0.14569441792313384"/>
                      </c:manualLayout>
                    </c:layout>
                    <c:dLblPos val="outEnd"/>
                    <c:showLegendKey val="0"/>
                    <c:showVal val="1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/>
                      <c:ext xmlns:c16="http://schemas.microsoft.com/office/drawing/2014/chart" uri="{C3380CC4-5D6E-409C-BE32-E72D297353CC}">
                        <c16:uniqueId val="{00000021-3B6B-4095-AE1F-E0455316BC0F}"/>
                      </c:ext>
                    </c:extLst>
                  </c:dLbl>
                  <c:dLbl>
                    <c:idx val="8"/>
                    <c:layout>
                      <c:manualLayout>
                        <c:x val="1.1242270938729541E-2"/>
                        <c:y val="0.15094644610261029"/>
                      </c:manualLayout>
                    </c:layout>
                    <c:dLblPos val="outEnd"/>
                    <c:showLegendKey val="0"/>
                    <c:showVal val="1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/>
                      <c:ext xmlns:c16="http://schemas.microsoft.com/office/drawing/2014/chart" uri="{C3380CC4-5D6E-409C-BE32-E72D297353CC}">
                        <c16:uniqueId val="{00000027-3B6B-4095-AE1F-E0455316BC0F}"/>
                      </c:ext>
                    </c:extLst>
                  </c:dLbl>
                  <c:dLbl>
                    <c:idx val="9"/>
                    <c:layout>
                      <c:manualLayout>
                        <c:x val="6.7453625632376913E-3"/>
                        <c:y val="0.15369092694083958"/>
                      </c:manualLayout>
                    </c:layout>
                    <c:dLblPos val="outEnd"/>
                    <c:showLegendKey val="0"/>
                    <c:showVal val="1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/>
                      <c:ext xmlns:c16="http://schemas.microsoft.com/office/drawing/2014/chart" uri="{C3380CC4-5D6E-409C-BE32-E72D297353CC}">
                        <c16:uniqueId val="{00000028-3B6B-4095-AE1F-E0455316BC0F}"/>
                      </c:ext>
                    </c:extLst>
                  </c:dLbl>
                  <c:dLbl>
                    <c:idx val="10"/>
                    <c:layout>
                      <c:manualLayout>
                        <c:x val="4.4969083754918494E-3"/>
                        <c:y val="0.14271300358792235"/>
                      </c:manualLayout>
                    </c:layout>
                    <c:dLblPos val="outEnd"/>
                    <c:showLegendKey val="0"/>
                    <c:showVal val="1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/>
                      <c:ext xmlns:c16="http://schemas.microsoft.com/office/drawing/2014/chart" uri="{C3380CC4-5D6E-409C-BE32-E72D297353CC}">
                        <c16:uniqueId val="{00000029-3B6B-4095-AE1F-E0455316BC0F}"/>
                      </c:ext>
                    </c:extLst>
                  </c:dLbl>
                  <c:dLbl>
                    <c:idx val="11"/>
                    <c:layout>
                      <c:manualLayout>
                        <c:x val="4.4969083754918494E-3"/>
                        <c:y val="0.13849444466947383"/>
                      </c:manualLayout>
                    </c:layout>
                    <c:dLblPos val="outEnd"/>
                    <c:showLegendKey val="0"/>
                    <c:showVal val="1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/>
                      <c:ext xmlns:c16="http://schemas.microsoft.com/office/drawing/2014/chart" uri="{C3380CC4-5D6E-409C-BE32-E72D297353CC}">
                        <c16:uniqueId val="{0000002A-3B6B-4095-AE1F-E0455316BC0F}"/>
                      </c:ext>
                    </c:extLst>
                  </c:dLbl>
                  <c:numFmt formatCode="0.0&quot;%&quot;" sourceLinked="0"/>
                  <c:spPr>
                    <a:noFill/>
                    <a:ln>
                      <a:noFill/>
                    </a:ln>
                    <a:effectLst/>
                  </c:spPr>
                  <c:txPr>
                    <a:bodyPr rot="-5400000" spcFirstLastPara="1" vertOverflow="ellipsis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fr-FR"/>
                    </a:p>
                  </c:txPr>
                  <c:dLblPos val="outEnd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0"/>
                    </c:ext>
                  </c:extLst>
                </c:dLbls>
                <c:trendline>
                  <c:spPr>
                    <a:ln w="19050" cap="rnd">
                      <a:solidFill>
                        <a:schemeClr val="accent3"/>
                      </a:solidFill>
                      <a:prstDash val="sysDot"/>
                    </a:ln>
                    <a:effectLst/>
                  </c:spPr>
                  <c:trendlineType val="movingAvg"/>
                  <c:period val="3"/>
                  <c:dispRSqr val="0"/>
                  <c:dispEq val="0"/>
                </c:trendline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'Grafiken für Umweltbericht'!$B$27:$Q$27</c15:sqref>
                        </c15:formulaRef>
                      </c:ext>
                    </c:extLst>
                    <c:strCache>
                      <c:ptCount val="16"/>
                      <c:pt idx="0">
                        <c:v>2004</c:v>
                      </c:pt>
                      <c:pt idx="1">
                        <c:v>2005</c:v>
                      </c:pt>
                      <c:pt idx="2">
                        <c:v>2006</c:v>
                      </c:pt>
                      <c:pt idx="3">
                        <c:v>2007</c:v>
                      </c:pt>
                      <c:pt idx="4">
                        <c:v>2008</c:v>
                      </c:pt>
                      <c:pt idx="5">
                        <c:v>2009</c:v>
                      </c:pt>
                      <c:pt idx="6">
                        <c:v>2010</c:v>
                      </c:pt>
                      <c:pt idx="7">
                        <c:v>2011</c:v>
                      </c:pt>
                      <c:pt idx="8">
                        <c:v>2012</c:v>
                      </c:pt>
                      <c:pt idx="9">
                        <c:v>2013</c:v>
                      </c:pt>
                      <c:pt idx="10">
                        <c:v>2014</c:v>
                      </c:pt>
                      <c:pt idx="11">
                        <c:v>2015</c:v>
                      </c:pt>
                      <c:pt idx="12">
                        <c:v>2016</c:v>
                      </c:pt>
                      <c:pt idx="13">
                        <c:v>2017</c:v>
                      </c:pt>
                      <c:pt idx="14">
                        <c:v>2018</c:v>
                      </c:pt>
                      <c:pt idx="15">
                        <c:v>Durchschn
2004-2008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'Grafiken für Umweltbericht'!$B$49:$N$49</c15:sqref>
                        </c15:formulaRef>
                      </c:ext>
                    </c:extLst>
                    <c:numCache>
                      <c:formatCode>0.00</c:formatCode>
                      <c:ptCount val="13"/>
                      <c:pt idx="0">
                        <c:v>-9.4425273049113798</c:v>
                      </c:pt>
                      <c:pt idx="1">
                        <c:v>-1.5778758059042985</c:v>
                      </c:pt>
                      <c:pt idx="2">
                        <c:v>2.2920081852954723</c:v>
                      </c:pt>
                      <c:pt idx="3">
                        <c:v>5.0312323523199041</c:v>
                      </c:pt>
                      <c:pt idx="4">
                        <c:v>3.9564566932833287</c:v>
                      </c:pt>
                      <c:pt idx="5">
                        <c:v>-30.367224856733728</c:v>
                      </c:pt>
                      <c:pt idx="6">
                        <c:v>-15.860877545211693</c:v>
                      </c:pt>
                      <c:pt idx="7">
                        <c:v>-26.579430241795038</c:v>
                      </c:pt>
                      <c:pt idx="8">
                        <c:v>-29.592878827503839</c:v>
                      </c:pt>
                      <c:pt idx="9">
                        <c:v>-27.162264492870875</c:v>
                      </c:pt>
                      <c:pt idx="10">
                        <c:v>-27.889390340459215</c:v>
                      </c:pt>
                      <c:pt idx="11">
                        <c:v>-24.212882306873425</c:v>
                      </c:pt>
                      <c:pt idx="12">
                        <c:v>-23.405363026369074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B-3B6B-4095-AE1F-E0455316BC0F}"/>
                  </c:ext>
                </c:extLst>
              </c15:ser>
            </c15:filteredBarSeries>
          </c:ext>
        </c:extLst>
      </c:barChart>
      <c:catAx>
        <c:axId val="28447226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2700000" spcFirstLastPara="1" vertOverflow="ellipsis" wrap="square" anchor="ctr" anchorCtr="1"/>
          <a:lstStyle/>
          <a:p>
            <a:pPr>
              <a:defRPr sz="11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284472656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28447265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800" b="1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de-DE" sz="1800" b="1" dirty="0"/>
                  <a:t>%</a:t>
                </a:r>
                <a:r>
                  <a:rPr lang="de-DE" sz="1800" b="1" baseline="0" dirty="0"/>
                  <a:t> / MWh</a:t>
                </a:r>
                <a:endParaRPr lang="de-CH" sz="1800" b="1" dirty="0"/>
              </a:p>
            </c:rich>
          </c:tx>
          <c:layout>
            <c:manualLayout>
              <c:xMode val="edge"/>
              <c:yMode val="edge"/>
              <c:x val="1.2206924733210743E-2"/>
              <c:y val="0.446719102672341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800" b="1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fr-FR"/>
            </a:p>
          </c:txPr>
        </c:title>
        <c:numFmt formatCode="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28447226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26076110364760741"/>
          <c:y val="0.85557883492134601"/>
          <c:w val="0.66580370460300387"/>
          <c:h val="0.1444211650786540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  <c:userShapes r:id="rId4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7.2512647554806076E-2"/>
          <c:y val="0.19867549668874171"/>
          <c:w val="0.90387858347386174"/>
          <c:h val="0.45033112582781459"/>
        </c:manualLayout>
      </c:layout>
      <c:barChart>
        <c:barDir val="col"/>
        <c:grouping val="clustered"/>
        <c:varyColors val="0"/>
        <c:ser>
          <c:idx val="0"/>
          <c:order val="0"/>
          <c:tx>
            <c:v>Wasserverbrauch in m3</c:v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4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8233-4DCD-9B5E-F954CEC2E88A}"/>
              </c:ext>
            </c:extLst>
          </c:dPt>
          <c:dPt>
            <c:idx val="5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8233-4DCD-9B5E-F954CEC2E88A}"/>
              </c:ext>
            </c:extLst>
          </c:dPt>
          <c:dPt>
            <c:idx val="6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2-8233-4DCD-9B5E-F954CEC2E88A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fr-F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trendline>
            <c:spPr>
              <a:ln w="19050" cap="rnd">
                <a:solidFill>
                  <a:schemeClr val="accent1"/>
                </a:solidFill>
                <a:prstDash val="sysDot"/>
              </a:ln>
              <a:effectLst/>
            </c:spPr>
            <c:trendlineType val="movingAvg"/>
            <c:period val="3"/>
            <c:dispRSqr val="0"/>
            <c:dispEq val="0"/>
          </c:trendline>
          <c:cat>
            <c:strRef>
              <c:f>'Grafiken für Umweltbericht'!$B$58:$Q$58</c:f>
              <c:strCache>
                <c:ptCount val="15"/>
                <c:pt idx="0">
                  <c:v>2005</c:v>
                </c:pt>
                <c:pt idx="1">
                  <c:v>2006</c:v>
                </c:pt>
                <c:pt idx="2">
                  <c:v>2007</c:v>
                </c:pt>
                <c:pt idx="3">
                  <c:v>2008</c:v>
                </c:pt>
                <c:pt idx="4">
                  <c:v>2009</c:v>
                </c:pt>
                <c:pt idx="5">
                  <c:v>2010</c:v>
                </c:pt>
                <c:pt idx="6">
                  <c:v>2011</c:v>
                </c:pt>
                <c:pt idx="7">
                  <c:v>2012</c:v>
                </c:pt>
                <c:pt idx="8">
                  <c:v>2013</c:v>
                </c:pt>
                <c:pt idx="9">
                  <c:v>2014</c:v>
                </c:pt>
                <c:pt idx="10">
                  <c:v>2015</c:v>
                </c:pt>
                <c:pt idx="11">
                  <c:v>2016</c:v>
                </c:pt>
                <c:pt idx="12">
                  <c:v>2017</c:v>
                </c:pt>
                <c:pt idx="13">
                  <c:v>2018</c:v>
                </c:pt>
                <c:pt idx="14">
                  <c:v>Durchschnitt</c:v>
                </c:pt>
              </c:strCache>
            </c:strRef>
          </c:cat>
          <c:val>
            <c:numRef>
              <c:f>'Grafiken für Umweltbericht'!$B$71:$Q$71</c:f>
              <c:numCache>
                <c:formatCode>General</c:formatCode>
                <c:ptCount val="15"/>
                <c:pt idx="0">
                  <c:v>569</c:v>
                </c:pt>
                <c:pt idx="1">
                  <c:v>659</c:v>
                </c:pt>
                <c:pt idx="2">
                  <c:v>433</c:v>
                </c:pt>
                <c:pt idx="3">
                  <c:v>536</c:v>
                </c:pt>
                <c:pt idx="4">
                  <c:v>485</c:v>
                </c:pt>
                <c:pt idx="5">
                  <c:v>592</c:v>
                </c:pt>
                <c:pt idx="6">
                  <c:v>610</c:v>
                </c:pt>
                <c:pt idx="7">
                  <c:v>718</c:v>
                </c:pt>
                <c:pt idx="8">
                  <c:v>806</c:v>
                </c:pt>
                <c:pt idx="9">
                  <c:v>722</c:v>
                </c:pt>
                <c:pt idx="10">
                  <c:v>736</c:v>
                </c:pt>
                <c:pt idx="11">
                  <c:v>840</c:v>
                </c:pt>
                <c:pt idx="12">
                  <c:v>797</c:v>
                </c:pt>
                <c:pt idx="13">
                  <c:v>795</c:v>
                </c:pt>
                <c:pt idx="14" formatCode="0.00">
                  <c:v>659.4666666666667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8233-4DCD-9B5E-F954CEC2E88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326631008"/>
        <c:axId val="326633752"/>
      </c:barChart>
      <c:catAx>
        <c:axId val="32663100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2700000" spcFirstLastPara="1" vertOverflow="ellipsis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326633752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32663375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800" b="1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de-CH" sz="1800" b="1"/>
                  <a:t>m3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800" b="1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fr-FR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0" spcFirstLastPara="1" vertOverflow="ellipsis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32663100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  <c:userShapes r:id="rId4"/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0.35595</cdr:x>
      <cdr:y>0.07571</cdr:y>
    </cdr:from>
    <cdr:to>
      <cdr:x>0.90044</cdr:x>
      <cdr:y>0.17093</cdr:y>
    </cdr:to>
    <cdr:sp macro="" textlink="">
      <cdr:nvSpPr>
        <cdr:cNvPr id="2" name="Pfeil nach rechts 1"/>
        <cdr:cNvSpPr/>
      </cdr:nvSpPr>
      <cdr:spPr>
        <a:xfrm xmlns:a="http://schemas.openxmlformats.org/drawingml/2006/main">
          <a:off x="4104640" y="457017"/>
          <a:ext cx="6278880" cy="574766"/>
        </a:xfrm>
        <a:prstGeom xmlns:a="http://schemas.openxmlformats.org/drawingml/2006/main" prst="rightArrow">
          <a:avLst/>
        </a:prstGeom>
        <a:solidFill xmlns:a="http://schemas.openxmlformats.org/drawingml/2006/main">
          <a:srgbClr val="FFC000"/>
        </a:solidFill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rot="0" spcFirstLastPara="0" vertOverflow="overflow" horzOverflow="overflow" vert="horz" wrap="square" lIns="91440" tIns="45720" rIns="91440" bIns="45720" numCol="1" spcCol="0" rtlCol="0" fromWordArt="0" anchor="ctr" anchorCtr="0" forceAA="0" compatLnSpc="1">
          <a:prstTxWarp prst="textNoShape">
            <a:avLst/>
          </a:prstTxWarp>
          <a:noAutofit/>
        </a:bodyPr>
        <a:lstStyle xmlns:a="http://schemas.openxmlformats.org/drawingml/2006/main"/>
        <a:p xmlns:a="http://schemas.openxmlformats.org/drawingml/2006/main">
          <a:pPr marL="0" algn="l" defTabSz="914400" rtl="0" eaLnBrk="1" latinLnBrk="0" hangingPunct="1"/>
          <a:r>
            <a:rPr lang="de-DE" sz="1800" kern="1200" dirty="0">
              <a:solidFill>
                <a:schemeClr val="bg1">
                  <a:lumMod val="65000"/>
                </a:schemeClr>
              </a:solidFill>
              <a:latin typeface="+mn-lt"/>
              <a:ea typeface="+mn-ea"/>
              <a:cs typeface="+mn-cs"/>
            </a:rPr>
            <a:t>Nach der AG Energie</a:t>
          </a: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0.18474</cdr:x>
      <cdr:y>0.04645</cdr:y>
    </cdr:from>
    <cdr:to>
      <cdr:x>0.88205</cdr:x>
      <cdr:y>0.10028</cdr:y>
    </cdr:to>
    <cdr:sp macro="" textlink="">
      <cdr:nvSpPr>
        <cdr:cNvPr id="2" name="Rechteck 1"/>
        <cdr:cNvSpPr/>
      </cdr:nvSpPr>
      <cdr:spPr>
        <a:xfrm xmlns:a="http://schemas.openxmlformats.org/drawingml/2006/main">
          <a:off x="2164080" y="292110"/>
          <a:ext cx="8168640" cy="33855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>
          <a:spAutoFit/>
        </a:bodyPr>
        <a:lstStyle xmlns:a="http://schemas.openxmlformats.org/drawingml/2006/main">
          <a:defPPr>
            <a:defRPr lang="de-DE"/>
          </a:defPPr>
          <a:lvl1pPr marL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>
            <a:defRPr sz="1400" b="0" i="0" u="none" strike="noStrike" kern="1200" spc="0" baseline="0">
              <a:solidFill>
                <a:prstClr val="black">
                  <a:lumMod val="65000"/>
                  <a:lumOff val="35000"/>
                </a:prstClr>
              </a:solidFill>
              <a:latin typeface="+mn-lt"/>
              <a:ea typeface="+mn-ea"/>
              <a:cs typeface="+mn-cs"/>
            </a:defRPr>
          </a:pPr>
          <a:r>
            <a:rPr lang="de-CH" sz="1600" b="1" dirty="0"/>
            <a:t>Jahresverbräuche Wasser 2005-2018 Zentrum St. Josef Köniz</a:t>
          </a:r>
        </a:p>
      </cdr:txBody>
    </cdr:sp>
  </cdr:relSizeAnchor>
  <cdr:relSizeAnchor xmlns:cdr="http://schemas.openxmlformats.org/drawingml/2006/chartDrawing">
    <cdr:from>
      <cdr:x>0.05662</cdr:x>
      <cdr:y>0.1102</cdr:y>
    </cdr:from>
    <cdr:to>
      <cdr:x>0.31012</cdr:x>
      <cdr:y>0.20159</cdr:y>
    </cdr:to>
    <cdr:sp macro="" textlink="">
      <cdr:nvSpPr>
        <cdr:cNvPr id="3" name="Pfeil nach links 2"/>
        <cdr:cNvSpPr/>
      </cdr:nvSpPr>
      <cdr:spPr>
        <a:xfrm xmlns:a="http://schemas.openxmlformats.org/drawingml/2006/main">
          <a:off x="663303" y="693057"/>
          <a:ext cx="2969623" cy="574766"/>
        </a:xfrm>
        <a:prstGeom xmlns:a="http://schemas.openxmlformats.org/drawingml/2006/main" prst="leftArrow">
          <a:avLst/>
        </a:prstGeom>
        <a:solidFill xmlns:a="http://schemas.openxmlformats.org/drawingml/2006/main">
          <a:srgbClr val="FFFF00"/>
        </a:solidFill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rot="0" spcFirstLastPara="0" vert="horz" wrap="square" lIns="91440" tIns="45720" rIns="91440" bIns="45720" numCol="1" spcCol="0" rtlCol="0" fromWordArt="0" anchor="ctr" anchorCtr="0" forceAA="0" compatLnSpc="1">
          <a:prstTxWarp prst="textNoShape">
            <a:avLst/>
          </a:prstTxWarp>
          <a:noAutofit/>
        </a:bodyPr>
        <a:lstStyle xmlns:a="http://schemas.openxmlformats.org/drawingml/2006/main">
          <a:defPPr>
            <a:defRPr lang="de-DE"/>
          </a:defPPr>
          <a:lvl1pPr marL="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r"/>
          <a:r>
            <a:rPr lang="de-DE" dirty="0">
              <a:solidFill>
                <a:schemeClr val="bg1">
                  <a:lumMod val="65000"/>
                </a:schemeClr>
              </a:solidFill>
            </a:rPr>
            <a:t>Vor der AG Energie</a:t>
          </a:r>
          <a:endParaRPr lang="de-CH" dirty="0">
            <a:solidFill>
              <a:schemeClr val="bg1">
                <a:lumMod val="65000"/>
              </a:schemeClr>
            </a:solidFill>
          </a:endParaRP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CH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7C25A3D-85CC-4F7E-A753-8D5ABFCA15C7}" type="datetimeFigureOut">
              <a:rPr lang="de-CH" smtClean="0"/>
              <a:t>02.03.2020</a:t>
            </a:fld>
            <a:endParaRPr lang="de-CH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CH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CH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6B8D65E-9831-4F93-BEEA-4DADCCDCD458}" type="slidenum">
              <a:rPr lang="de-CH" smtClean="0"/>
              <a:t>‹N°›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9163446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Titelmasterformat durch Klicken bearbeiten</a:t>
            </a:r>
            <a:endParaRPr lang="de-CH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Formatvorlage des Untertitelmasters durch Klicken bearbeiten</a:t>
            </a:r>
            <a:endParaRPr lang="de-CH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B923BA-30D1-43FE-BD31-3BEBCA5251A9}" type="datetimeFigureOut">
              <a:rPr lang="de-CH" smtClean="0"/>
              <a:t>02.03.2020</a:t>
            </a:fld>
            <a:endParaRPr lang="de-CH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5AF740-4848-4E77-BB40-ABB3B79D2CD8}" type="slidenum">
              <a:rPr lang="de-CH" smtClean="0"/>
              <a:t>‹N°›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5608589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de-CH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B923BA-30D1-43FE-BD31-3BEBCA5251A9}" type="datetimeFigureOut">
              <a:rPr lang="de-CH" smtClean="0"/>
              <a:t>02.03.2020</a:t>
            </a:fld>
            <a:endParaRPr lang="de-CH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5AF740-4848-4E77-BB40-ABB3B79D2CD8}" type="slidenum">
              <a:rPr lang="de-CH" smtClean="0"/>
              <a:t>‹N°›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8662241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Titelmasterformat durch Klicken bearbeiten</a:t>
            </a:r>
            <a:endParaRPr lang="de-CH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B923BA-30D1-43FE-BD31-3BEBCA5251A9}" type="datetimeFigureOut">
              <a:rPr lang="de-CH" smtClean="0"/>
              <a:t>02.03.2020</a:t>
            </a:fld>
            <a:endParaRPr lang="de-CH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5AF740-4848-4E77-BB40-ABB3B79D2CD8}" type="slidenum">
              <a:rPr lang="de-CH" smtClean="0"/>
              <a:t>‹N°›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3905553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de-CH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B923BA-30D1-43FE-BD31-3BEBCA5251A9}" type="datetimeFigureOut">
              <a:rPr lang="de-CH" smtClean="0"/>
              <a:t>02.03.2020</a:t>
            </a:fld>
            <a:endParaRPr lang="de-CH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5AF740-4848-4E77-BB40-ABB3B79D2CD8}" type="slidenum">
              <a:rPr lang="de-CH" smtClean="0"/>
              <a:t>‹N°›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9710541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Titelmasterformat durch Klicken bearbeiten</a:t>
            </a:r>
            <a:endParaRPr lang="de-CH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B923BA-30D1-43FE-BD31-3BEBCA5251A9}" type="datetimeFigureOut">
              <a:rPr lang="de-CH" smtClean="0"/>
              <a:t>02.03.2020</a:t>
            </a:fld>
            <a:endParaRPr lang="de-CH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5AF740-4848-4E77-BB40-ABB3B79D2CD8}" type="slidenum">
              <a:rPr lang="de-CH" smtClean="0"/>
              <a:t>‹N°›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7516949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de-CH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B923BA-30D1-43FE-BD31-3BEBCA5251A9}" type="datetimeFigureOut">
              <a:rPr lang="de-CH" smtClean="0"/>
              <a:t>02.03.2020</a:t>
            </a:fld>
            <a:endParaRPr lang="de-CH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5AF740-4848-4E77-BB40-ABB3B79D2CD8}" type="slidenum">
              <a:rPr lang="de-CH" smtClean="0"/>
              <a:t>‹N°›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41946670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Titelmasterformat durch Klicken bearbeiten</a:t>
            </a:r>
            <a:endParaRPr lang="de-CH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B923BA-30D1-43FE-BD31-3BEBCA5251A9}" type="datetimeFigureOut">
              <a:rPr lang="de-CH" smtClean="0"/>
              <a:t>02.03.2020</a:t>
            </a:fld>
            <a:endParaRPr lang="de-CH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5AF740-4848-4E77-BB40-ABB3B79D2CD8}" type="slidenum">
              <a:rPr lang="de-CH" smtClean="0"/>
              <a:t>‹N°›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730499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de-CH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B923BA-30D1-43FE-BD31-3BEBCA5251A9}" type="datetimeFigureOut">
              <a:rPr lang="de-CH" smtClean="0"/>
              <a:t>02.03.2020</a:t>
            </a:fld>
            <a:endParaRPr lang="de-CH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5AF740-4848-4E77-BB40-ABB3B79D2CD8}" type="slidenum">
              <a:rPr lang="de-CH" smtClean="0"/>
              <a:t>‹N°›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7544641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B923BA-30D1-43FE-BD31-3BEBCA5251A9}" type="datetimeFigureOut">
              <a:rPr lang="de-CH" smtClean="0"/>
              <a:t>02.03.2020</a:t>
            </a:fld>
            <a:endParaRPr lang="de-CH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5AF740-4848-4E77-BB40-ABB3B79D2CD8}" type="slidenum">
              <a:rPr lang="de-CH" smtClean="0"/>
              <a:t>‹N°›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40978770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Titelmasterformat durch Klicken bearbeiten</a:t>
            </a:r>
            <a:endParaRPr lang="de-CH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B923BA-30D1-43FE-BD31-3BEBCA5251A9}" type="datetimeFigureOut">
              <a:rPr lang="de-CH" smtClean="0"/>
              <a:t>02.03.2020</a:t>
            </a:fld>
            <a:endParaRPr lang="de-CH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5AF740-4848-4E77-BB40-ABB3B79D2CD8}" type="slidenum">
              <a:rPr lang="de-CH" smtClean="0"/>
              <a:t>‹N°›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8202747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Titelmasterformat durch Klicken bearbeiten</a:t>
            </a:r>
            <a:endParaRPr lang="de-CH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CH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B923BA-30D1-43FE-BD31-3BEBCA5251A9}" type="datetimeFigureOut">
              <a:rPr lang="de-CH" smtClean="0"/>
              <a:t>02.03.2020</a:t>
            </a:fld>
            <a:endParaRPr lang="de-CH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5AF740-4848-4E77-BB40-ABB3B79D2CD8}" type="slidenum">
              <a:rPr lang="de-CH" smtClean="0"/>
              <a:t>‹N°›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8015109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Titelmasterformat durch Klicken bearbeiten</a:t>
            </a:r>
            <a:endParaRPr lang="de-CH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B923BA-30D1-43FE-BD31-3BEBCA5251A9}" type="datetimeFigureOut">
              <a:rPr lang="de-CH" smtClean="0"/>
              <a:t>02.03.2020</a:t>
            </a:fld>
            <a:endParaRPr lang="de-CH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CH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5AF740-4848-4E77-BB40-ABB3B79D2CD8}" type="slidenum">
              <a:rPr lang="de-CH" smtClean="0"/>
              <a:t>‹N°›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8700071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jpg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e-CH" b="1" dirty="0"/>
              <a:t>Grüner </a:t>
            </a:r>
            <a:r>
              <a:rPr lang="de-CH" b="1" dirty="0" err="1"/>
              <a:t>Güggel</a:t>
            </a:r>
            <a:r>
              <a:rPr lang="de-CH" b="1" dirty="0"/>
              <a:t> in St. Josef, Köniz</a:t>
            </a:r>
          </a:p>
        </p:txBody>
      </p:sp>
      <p:pic>
        <p:nvPicPr>
          <p:cNvPr id="19" name="Inhaltsplatzhalter 18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651" t="30093" r="8306" b="11366"/>
          <a:stretch/>
        </p:blipFill>
        <p:spPr>
          <a:xfrm>
            <a:off x="2416629" y="1542541"/>
            <a:ext cx="7326085" cy="4464333"/>
          </a:xfrm>
        </p:spPr>
      </p:pic>
    </p:spTree>
    <p:extLst>
      <p:ext uri="{BB962C8B-B14F-4D97-AF65-F5344CB8AC3E}">
        <p14:creationId xmlns:p14="http://schemas.microsoft.com/office/powerpoint/2010/main" val="27088322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CH"/>
          </a:p>
        </p:txBody>
      </p:sp>
      <p:pic>
        <p:nvPicPr>
          <p:cNvPr id="5" name="Inhaltsplatzhalter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9825" y="219456"/>
            <a:ext cx="9516984" cy="6276103"/>
          </a:xfrm>
        </p:spPr>
      </p:pic>
      <p:pic>
        <p:nvPicPr>
          <p:cNvPr id="6" name="Grafik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66" t="44954" r="17514" b="29751"/>
          <a:stretch/>
        </p:blipFill>
        <p:spPr>
          <a:xfrm rot="5400000">
            <a:off x="-1259835" y="2247149"/>
            <a:ext cx="4925335" cy="1161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04595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CH" dirty="0"/>
          </a:p>
        </p:txBody>
      </p:sp>
      <p:pic>
        <p:nvPicPr>
          <p:cNvPr id="4" name="Inhaltsplatzhalter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95" t="42993" b="27824"/>
          <a:stretch/>
        </p:blipFill>
        <p:spPr>
          <a:xfrm rot="5400000">
            <a:off x="-1307751" y="2422683"/>
            <a:ext cx="5176143" cy="1061026"/>
          </a:xfrm>
        </p:spPr>
      </p:pic>
      <p:pic>
        <p:nvPicPr>
          <p:cNvPr id="6" name="Grafik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5360" y="1647144"/>
            <a:ext cx="4864012" cy="3242674"/>
          </a:xfrm>
          <a:prstGeom prst="rect">
            <a:avLst/>
          </a:prstGeom>
        </p:spPr>
      </p:pic>
      <p:pic>
        <p:nvPicPr>
          <p:cNvPr id="7" name="Grafik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36968" y="3646714"/>
            <a:ext cx="2739889" cy="2739889"/>
          </a:xfrm>
          <a:prstGeom prst="rect">
            <a:avLst/>
          </a:prstGeom>
        </p:spPr>
      </p:pic>
      <p:pic>
        <p:nvPicPr>
          <p:cNvPr id="8" name="Grafik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5686" y="427310"/>
            <a:ext cx="2841171" cy="28411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82774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/>
          <p:cNvSpPr/>
          <p:nvPr/>
        </p:nvSpPr>
        <p:spPr>
          <a:xfrm>
            <a:off x="2113280" y="241310"/>
            <a:ext cx="816864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 sz="1400" b="0" i="0" u="none" strike="noStrike" kern="1200" spc="0" baseline="0">
                <a:solidFill>
                  <a:prstClr val="black">
                    <a:lumMod val="65000"/>
                    <a:lumOff val="35000"/>
                  </a:prstClr>
                </a:solidFill>
                <a:latin typeface="+mn-lt"/>
                <a:ea typeface="+mn-ea"/>
                <a:cs typeface="+mn-cs"/>
              </a:defRPr>
            </a:pPr>
            <a:r>
              <a:rPr lang="de-CH" sz="1600" b="1" dirty="0"/>
              <a:t>Jahresverbräuche Wärmeenergie 2004-2018 Zentrum St. Josef Köniz (HGT bereinigt)</a:t>
            </a:r>
          </a:p>
          <a:p>
            <a:pPr algn="ctr">
              <a:defRPr sz="1400" b="0" i="0" u="none" strike="noStrike" kern="1200" spc="0" baseline="0">
                <a:solidFill>
                  <a:prstClr val="black">
                    <a:lumMod val="65000"/>
                    <a:lumOff val="35000"/>
                  </a:prstClr>
                </a:solidFill>
                <a:latin typeface="+mn-lt"/>
                <a:ea typeface="+mn-ea"/>
                <a:cs typeface="+mn-cs"/>
              </a:defRPr>
            </a:pPr>
            <a:r>
              <a:rPr lang="de-CH" sz="1600" b="1" dirty="0"/>
              <a:t>und Veränderung gegenüber Durchschnitt 2004-2008</a:t>
            </a:r>
          </a:p>
        </p:txBody>
      </p:sp>
      <p:graphicFrame>
        <p:nvGraphicFramePr>
          <p:cNvPr id="8" name="Diagramm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6975229"/>
              </p:ext>
            </p:extLst>
          </p:nvPr>
        </p:nvGraphicFramePr>
        <p:xfrm>
          <a:off x="406400" y="527050"/>
          <a:ext cx="11531600" cy="603631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Pfeil nach links 1"/>
          <p:cNvSpPr/>
          <p:nvPr/>
        </p:nvSpPr>
        <p:spPr>
          <a:xfrm>
            <a:off x="1445623" y="984067"/>
            <a:ext cx="2969623" cy="574766"/>
          </a:xfrm>
          <a:prstGeom prst="lef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de-DE" dirty="0">
                <a:solidFill>
                  <a:schemeClr val="bg1">
                    <a:lumMod val="65000"/>
                  </a:schemeClr>
                </a:solidFill>
              </a:rPr>
              <a:t>Vor der AG Energie</a:t>
            </a:r>
            <a:endParaRPr lang="de-CH" dirty="0">
              <a:solidFill>
                <a:schemeClr val="bg1">
                  <a:lumMod val="6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99697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m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74084421"/>
              </p:ext>
            </p:extLst>
          </p:nvPr>
        </p:nvGraphicFramePr>
        <p:xfrm>
          <a:off x="121921" y="274320"/>
          <a:ext cx="11714480" cy="628903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Pfeil nach rechts 2"/>
          <p:cNvSpPr/>
          <p:nvPr/>
        </p:nvSpPr>
        <p:spPr>
          <a:xfrm>
            <a:off x="3850640" y="967377"/>
            <a:ext cx="6878320" cy="574766"/>
          </a:xfrm>
          <a:prstGeom prst="right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algn="l" defTabSz="914400" rtl="0" eaLnBrk="1" latinLnBrk="0" hangingPunct="1"/>
            <a:r>
              <a:rPr lang="de-DE" sz="1800" kern="1200" dirty="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rPr>
              <a:t>Nach der AG Energie</a:t>
            </a:r>
          </a:p>
        </p:txBody>
      </p:sp>
      <p:sp>
        <p:nvSpPr>
          <p:cNvPr id="2" name="Textfeld 1"/>
          <p:cNvSpPr txBox="1"/>
          <p:nvPr/>
        </p:nvSpPr>
        <p:spPr>
          <a:xfrm>
            <a:off x="741680" y="5242560"/>
            <a:ext cx="446024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dirty="0"/>
              <a:t>Vergleich: 5-köpfige Familie: 130 m3 / Jahr</a:t>
            </a:r>
            <a:endParaRPr lang="de-CH" sz="1600" dirty="0"/>
          </a:p>
        </p:txBody>
      </p:sp>
    </p:spTree>
    <p:extLst>
      <p:ext uri="{BB962C8B-B14F-4D97-AF65-F5344CB8AC3E}">
        <p14:creationId xmlns:p14="http://schemas.microsoft.com/office/powerpoint/2010/main" val="26398700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-238760" y="365125"/>
            <a:ext cx="10515600" cy="1325563"/>
          </a:xfrm>
        </p:spPr>
        <p:txBody>
          <a:bodyPr/>
          <a:lstStyle/>
          <a:p>
            <a:pPr algn="ctr"/>
            <a:r>
              <a:rPr lang="de-DE" dirty="0" err="1"/>
              <a:t>Massnahmen</a:t>
            </a:r>
            <a:r>
              <a:rPr lang="de-DE" dirty="0"/>
              <a:t> und </a:t>
            </a:r>
            <a:r>
              <a:rPr lang="de-DE" dirty="0" err="1"/>
              <a:t>Anlässse</a:t>
            </a:r>
            <a:endParaRPr lang="de-CH" dirty="0"/>
          </a:p>
        </p:txBody>
      </p:sp>
      <p:sp>
        <p:nvSpPr>
          <p:cNvPr id="4" name="Textfeld 3"/>
          <p:cNvSpPr txBox="1"/>
          <p:nvPr/>
        </p:nvSpPr>
        <p:spPr>
          <a:xfrm>
            <a:off x="1993392" y="1527048"/>
            <a:ext cx="5148072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sz="2200" dirty="0"/>
              <a:t>Zieltemperaturen und Heizzeiten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sz="2200" dirty="0"/>
              <a:t>Eingang während Heizperiode via Foyer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sz="2200" dirty="0"/>
              <a:t>Anlässe mit Mehrweggeschirr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sz="2200" dirty="0"/>
              <a:t>Abfalltrennung verbessert</a:t>
            </a:r>
          </a:p>
        </p:txBody>
      </p:sp>
      <p:pic>
        <p:nvPicPr>
          <p:cNvPr id="7" name="Inhaltsplatzhalter 6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15" t="37657" r="10650" b="37867"/>
          <a:stretch/>
        </p:blipFill>
        <p:spPr>
          <a:xfrm rot="5400000">
            <a:off x="-1423649" y="2767822"/>
            <a:ext cx="4950417" cy="987552"/>
          </a:xfrm>
        </p:spPr>
      </p:pic>
      <p:pic>
        <p:nvPicPr>
          <p:cNvPr id="10" name="Grafik 9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893" t="26454" r="15833" b="7136"/>
          <a:stretch/>
        </p:blipFill>
        <p:spPr>
          <a:xfrm>
            <a:off x="2066544" y="3883978"/>
            <a:ext cx="3703320" cy="2511862"/>
          </a:xfrm>
          <a:prstGeom prst="rect">
            <a:avLst/>
          </a:prstGeom>
        </p:spPr>
      </p:pic>
      <p:pic>
        <p:nvPicPr>
          <p:cNvPr id="11" name="Grafik 10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774" t="25667" r="31553" b="26123"/>
          <a:stretch/>
        </p:blipFill>
        <p:spPr>
          <a:xfrm>
            <a:off x="6391657" y="3149720"/>
            <a:ext cx="4493436" cy="3246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51688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78</Words>
  <Application>Microsoft Office PowerPoint</Application>
  <PresentationFormat>Grand écran</PresentationFormat>
  <Paragraphs>16</Paragraphs>
  <Slides>6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6</vt:i4>
      </vt:variant>
    </vt:vector>
  </HeadingPairs>
  <TitlesOfParts>
    <vt:vector size="10" baseType="lpstr">
      <vt:lpstr>Arial</vt:lpstr>
      <vt:lpstr>Calibri</vt:lpstr>
      <vt:lpstr>Calibri Light</vt:lpstr>
      <vt:lpstr>Office Theme</vt:lpstr>
      <vt:lpstr>Grüner Güggel in St. Josef, Köniz</vt:lpstr>
      <vt:lpstr>Présentation PowerPoint</vt:lpstr>
      <vt:lpstr>Présentation PowerPoint</vt:lpstr>
      <vt:lpstr>Présentation PowerPoint</vt:lpstr>
      <vt:lpstr>Présentation PowerPoint</vt:lpstr>
      <vt:lpstr>Massnahmen und Anlässse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Roland von Daeniken</dc:creator>
  <cp:lastModifiedBy>Patricia Rohner</cp:lastModifiedBy>
  <cp:revision>33</cp:revision>
  <cp:lastPrinted>2019-11-18T14:20:14Z</cp:lastPrinted>
  <dcterms:created xsi:type="dcterms:W3CDTF">2019-11-15T09:44:49Z</dcterms:created>
  <dcterms:modified xsi:type="dcterms:W3CDTF">2020-03-02T09:03:00Z</dcterms:modified>
</cp:coreProperties>
</file>